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s-PY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481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4" d="100"/>
          <a:sy n="14" d="100"/>
        </p:scale>
        <p:origin x="-2554" y="-72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242984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3769147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414947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16961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126646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379146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260888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384998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986052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206599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204212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3064"/>
            </a:gs>
            <a:gs pos="50000">
              <a:srgbClr val="EAEAEA"/>
            </a:gs>
            <a:gs pos="100000">
              <a:srgbClr val="00306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FA1A1-BBE0-4859-8700-1917CA433733}" type="datetimeFigureOut">
              <a:rPr lang="es-PY" smtClean="0"/>
              <a:pPr/>
              <a:t>6/8/2019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892EF-0BDC-4894-8D48-38F510483F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343813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AutoShape 50"/>
          <p:cNvSpPr>
            <a:spLocks noChangeArrowheads="1"/>
          </p:cNvSpPr>
          <p:nvPr/>
        </p:nvSpPr>
        <p:spPr bwMode="auto">
          <a:xfrm>
            <a:off x="15451513" y="7626967"/>
            <a:ext cx="14244067" cy="34206833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7525"/>
          </a:p>
        </p:txBody>
      </p: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525611" y="7626967"/>
            <a:ext cx="14244067" cy="34206833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7525"/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727095" y="9669552"/>
            <a:ext cx="13735976" cy="6115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036966" eaLnBrk="0" hangingPunct="0">
              <a:lnSpc>
                <a:spcPct val="95000"/>
              </a:lnSpc>
            </a:pPr>
            <a:r>
              <a:rPr lang="es-PY" sz="3800" b="1" dirty="0" smtClean="0">
                <a:latin typeface="Cambria" pitchFamily="18" charset="0"/>
              </a:rPr>
              <a:t>Subtitulo (Cambria 38).</a:t>
            </a:r>
            <a:endParaRPr lang="es-PY" sz="3800" b="1" dirty="0">
              <a:latin typeface="Cambria" pitchFamily="18" charset="0"/>
            </a:endParaRPr>
          </a:p>
          <a:p>
            <a:pPr algn="l" defTabSz="4036966" eaLnBrk="0" hangingPunct="0">
              <a:lnSpc>
                <a:spcPct val="95000"/>
              </a:lnSpc>
            </a:pPr>
            <a:endParaRPr lang="es-PY" sz="3400" dirty="0" smtClean="0">
              <a:latin typeface="Cambria" pitchFamily="18" charset="0"/>
            </a:endParaRPr>
          </a:p>
          <a:p>
            <a:pPr defTabSz="563569" eaLnBrk="0" hangingPunct="0">
              <a:lnSpc>
                <a:spcPct val="95000"/>
              </a:lnSpc>
            </a:pPr>
            <a:r>
              <a:rPr lang="es-ES_tradnl" altLang="pt-BR" sz="3400" dirty="0">
                <a:latin typeface="Cambria" pitchFamily="18" charset="0"/>
              </a:rPr>
              <a:t>Se recomienda texto tipo oración, Cambria </a:t>
            </a:r>
            <a:r>
              <a:rPr lang="es-ES_tradnl" altLang="pt-BR" sz="3200" dirty="0">
                <a:latin typeface="Cambria" pitchFamily="18" charset="0"/>
              </a:rPr>
              <a:t>N° 34 </a:t>
            </a:r>
            <a:r>
              <a:rPr lang="es-PY" sz="3400" dirty="0" smtClean="0">
                <a:latin typeface="Cambria" pitchFamily="18" charset="0"/>
              </a:rPr>
              <a:t>yyyyyyyyyyyyyyyyyyyyyyyyyyyyyyyyyyyyyyyyyyyyyyyyyyyyyyyyyyyyyyyyyyyyyyyyyyyyyyyyyYyyyyyyyyyyyyyyyyyyyyyyyyyyyyyyyyyyyyyyyyyyyyyyyyyyyyyyyyyyyyyyxxxxxxxxxxxxxxxxxxxxxxxxxxxxxxxxxxxxxxxxxxxxxxxxxxxxxxxxxxxxxxxxxxxxxxxxxxxxxxxxxxxxxxxxxxxxxxxxxxxxxxxxxxxxx</a:t>
            </a:r>
          </a:p>
          <a:p>
            <a:pPr defTabSz="563569" eaLnBrk="0" hangingPunct="0">
              <a:lnSpc>
                <a:spcPct val="95000"/>
              </a:lnSpc>
            </a:pPr>
            <a:endParaRPr lang="es-PY" sz="3400" dirty="0" smtClean="0">
              <a:latin typeface="Cambria" pitchFamily="18" charset="0"/>
            </a:endParaRPr>
          </a:p>
          <a:p>
            <a:pPr defTabSz="563569" eaLnBrk="0" hangingPunct="0">
              <a:lnSpc>
                <a:spcPct val="95000"/>
              </a:lnSpc>
            </a:pPr>
            <a:r>
              <a:rPr lang="es-EC" sz="3400" b="1" i="1" dirty="0">
                <a:latin typeface="Cambria" pitchFamily="18" charset="0"/>
              </a:rPr>
              <a:t>Palabras Clave: </a:t>
            </a:r>
            <a:r>
              <a:rPr lang="es-EC" sz="3400" dirty="0">
                <a:latin typeface="Cambria" pitchFamily="18" charset="0"/>
              </a:rPr>
              <a:t>Incluya aquí las palabras claves que tienen relación con el contenido o enfoque del artículo. </a:t>
            </a:r>
            <a:r>
              <a:rPr lang="es-PY" sz="3400" dirty="0">
                <a:latin typeface="Cambria" pitchFamily="18" charset="0"/>
              </a:rPr>
              <a:t>.</a:t>
            </a:r>
          </a:p>
          <a:p>
            <a:pPr algn="l" defTabSz="4036966" eaLnBrk="0" hangingPunct="0">
              <a:lnSpc>
                <a:spcPct val="95000"/>
              </a:lnSpc>
            </a:pPr>
            <a:endParaRPr lang="es-PY" sz="3400" dirty="0" smtClean="0">
              <a:latin typeface="Cambria" pitchFamily="18" charset="0"/>
            </a:endParaRPr>
          </a:p>
          <a:p>
            <a:pPr defTabSz="4036966" eaLnBrk="0" hangingPunct="0">
              <a:lnSpc>
                <a:spcPct val="95000"/>
              </a:lnSpc>
            </a:pPr>
            <a:endParaRPr lang="es-PY" sz="3400" b="1" dirty="0">
              <a:latin typeface="Cambria" pitchFamily="18" charset="0"/>
            </a:endParaRP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544662" y="24345662"/>
            <a:ext cx="1423454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altLang="pt-BR" sz="4400" b="1" dirty="0">
                <a:latin typeface="Cambria" pitchFamily="18" charset="0"/>
              </a:rPr>
              <a:t>Materiales y Métodos </a:t>
            </a:r>
            <a:r>
              <a:rPr lang="en-US" altLang="en-US" sz="4400" b="1" dirty="0">
                <a:latin typeface="Cambria" pitchFamily="18" charset="0"/>
              </a:rPr>
              <a:t>(Cambria </a:t>
            </a:r>
            <a:r>
              <a:rPr lang="en-US" altLang="en-US" sz="4400" b="1" dirty="0" err="1">
                <a:latin typeface="Cambria" pitchFamily="18" charset="0"/>
              </a:rPr>
              <a:t>Negritas</a:t>
            </a:r>
            <a:r>
              <a:rPr lang="en-US" altLang="en-US" sz="4400" b="1" dirty="0">
                <a:latin typeface="Cambria" pitchFamily="18" charset="0"/>
              </a:rPr>
              <a:t> 44)</a:t>
            </a:r>
            <a:endParaRPr lang="es-ES_tradnl" altLang="en-US" sz="4400" b="1" dirty="0">
              <a:latin typeface="Cambria" pitchFamily="18" charset="0"/>
            </a:endParaRPr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15451513" y="29853099"/>
            <a:ext cx="1424406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altLang="pt-BR" sz="4400" b="1" dirty="0">
                <a:latin typeface="Cambria" pitchFamily="18" charset="0"/>
              </a:rPr>
              <a:t>Conclusiones </a:t>
            </a:r>
            <a:r>
              <a:rPr lang="en-US" altLang="en-US" sz="4400" b="1" dirty="0">
                <a:latin typeface="Cambria" pitchFamily="18" charset="0"/>
              </a:rPr>
              <a:t>(Cambria </a:t>
            </a:r>
            <a:r>
              <a:rPr lang="en-US" altLang="en-US" sz="4400" b="1" dirty="0" err="1">
                <a:latin typeface="Cambria" pitchFamily="18" charset="0"/>
              </a:rPr>
              <a:t>Negritas</a:t>
            </a:r>
            <a:r>
              <a:rPr lang="en-US" altLang="en-US" sz="4400" b="1" dirty="0">
                <a:latin typeface="Cambria" pitchFamily="18" charset="0"/>
              </a:rPr>
              <a:t> 44)</a:t>
            </a:r>
            <a:endParaRPr lang="es-ES_tradnl" altLang="en-US" sz="4400" b="1" dirty="0">
              <a:latin typeface="Cambria" pitchFamily="18" charset="0"/>
            </a:endParaRPr>
          </a:p>
        </p:txBody>
      </p:sp>
      <p:sp>
        <p:nvSpPr>
          <p:cNvPr id="33" name="AutoShape 13"/>
          <p:cNvSpPr>
            <a:spLocks noChangeArrowheads="1"/>
          </p:cNvSpPr>
          <p:nvPr/>
        </p:nvSpPr>
        <p:spPr bwMode="auto">
          <a:xfrm>
            <a:off x="473050" y="542616"/>
            <a:ext cx="29329112" cy="6447499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4036966"/>
            <a:endParaRPr lang="es-PY" sz="7525" dirty="0">
              <a:solidFill>
                <a:schemeClr val="bg1"/>
              </a:solidFill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1033701" y="25660981"/>
            <a:ext cx="13227885" cy="1504661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56258" tIns="28128" rIns="56258" bIns="28128">
            <a:spAutoFit/>
          </a:bodyPr>
          <a:lstStyle/>
          <a:p>
            <a:pPr defTabSz="563569" eaLnBrk="0" hangingPunct="0">
              <a:lnSpc>
                <a:spcPct val="95000"/>
              </a:lnSpc>
            </a:pPr>
            <a:r>
              <a:rPr lang="es-ES_tradnl" altLang="pt-BR" sz="3400" dirty="0">
                <a:latin typeface="Cambria" pitchFamily="18" charset="0"/>
              </a:rPr>
              <a:t>Se recomienda texto tipo oración, Cambria N° 34 </a:t>
            </a:r>
            <a:r>
              <a:rPr lang="es-PY" sz="3400" dirty="0" smtClean="0">
                <a:latin typeface="Cambria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</a:p>
          <a:p>
            <a:pPr algn="l" defTabSz="563569" eaLnBrk="0" hangingPunct="0">
              <a:lnSpc>
                <a:spcPct val="95000"/>
              </a:lnSpc>
            </a:pPr>
            <a:endParaRPr lang="es-PY" sz="3400" dirty="0" smtClean="0">
              <a:latin typeface="Cambria" pitchFamily="18" charset="0"/>
            </a:endParaRPr>
          </a:p>
          <a:p>
            <a:pPr defTabSz="563569" eaLnBrk="0" hangingPunct="0">
              <a:lnSpc>
                <a:spcPct val="95000"/>
              </a:lnSpc>
            </a:pPr>
            <a:r>
              <a:rPr lang="es-PY" sz="3400" dirty="0">
                <a:latin typeface="Cambria" pitchFamily="18" charset="0"/>
              </a:rPr>
              <a:t>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s-PY" sz="3400" b="1" dirty="0">
              <a:latin typeface="Cambria" pitchFamily="18" charset="0"/>
            </a:endParaRPr>
          </a:p>
          <a:p>
            <a:pPr defTabSz="563569" eaLnBrk="0" hangingPunct="0"/>
            <a:r>
              <a:rPr lang="es-PY" sz="3400" dirty="0" smtClean="0">
                <a:latin typeface="Cambria" pitchFamily="18" charset="0"/>
              </a:rPr>
              <a:t>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r>
              <a:rPr lang="es-PY" sz="3400" dirty="0">
                <a:latin typeface="Cambria" pitchFamily="18" charset="0"/>
              </a:rPr>
              <a:t>.</a:t>
            </a:r>
            <a:endParaRPr lang="es-PY" sz="3400" b="1" dirty="0">
              <a:latin typeface="Cambria" pitchFamily="18" charset="0"/>
            </a:endParaRPr>
          </a:p>
          <a:p>
            <a:pPr algn="l" defTabSz="563569" eaLnBrk="0" hangingPunct="0"/>
            <a:endParaRPr lang="es-PY" sz="2207" dirty="0">
              <a:latin typeface="Times New Roman" pitchFamily="18" charset="0"/>
            </a:endParaRPr>
          </a:p>
        </p:txBody>
      </p:sp>
      <p:sp>
        <p:nvSpPr>
          <p:cNvPr id="38" name="Text Box 38"/>
          <p:cNvSpPr txBox="1">
            <a:spLocks noChangeArrowheads="1"/>
          </p:cNvSpPr>
          <p:nvPr/>
        </p:nvSpPr>
        <p:spPr bwMode="auto">
          <a:xfrm>
            <a:off x="15949383" y="37200399"/>
            <a:ext cx="12748995" cy="2810251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56258" tIns="28128" rIns="56258" bIns="28128">
            <a:spAutoFit/>
          </a:bodyPr>
          <a:lstStyle/>
          <a:p>
            <a:pPr marL="315365" indent="-315365" algn="l" defTabSz="563569" eaLnBrk="0" hangingPunct="0">
              <a:lnSpc>
                <a:spcPct val="95000"/>
              </a:lnSpc>
            </a:pPr>
            <a:endParaRPr lang="es-PY" sz="2575" b="1" u="sng" dirty="0" smtClean="0">
              <a:latin typeface="Times New Roman" pitchFamily="18" charset="0"/>
            </a:endParaRPr>
          </a:p>
          <a:p>
            <a:pPr algn="just">
              <a:defRPr/>
            </a:pPr>
            <a:r>
              <a:rPr lang="es-PY" altLang="pt-BR" sz="2600" dirty="0">
                <a:latin typeface="Cambria" panose="02040503050406030204" pitchFamily="18" charset="0"/>
                <a:cs typeface="Times New Roman" panose="02020603050405020304" pitchFamily="18" charset="0"/>
              </a:rPr>
              <a:t>Se recomienda Fuente: Cambria: N°. 26 </a:t>
            </a:r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es-ES" sz="2600" dirty="0" err="1">
                <a:latin typeface="Cambria" panose="02040503050406030204" pitchFamily="18" charset="0"/>
              </a:rPr>
              <a:t>Lettinga</a:t>
            </a:r>
            <a:r>
              <a:rPr lang="es-ES" sz="2600" dirty="0">
                <a:latin typeface="Cambria" panose="02040503050406030204" pitchFamily="18" charset="0"/>
              </a:rPr>
              <a:t>, G., Field, J., Van </a:t>
            </a:r>
            <a:r>
              <a:rPr lang="es-ES" sz="2600" dirty="0" err="1">
                <a:latin typeface="Cambria" panose="02040503050406030204" pitchFamily="18" charset="0"/>
              </a:rPr>
              <a:t>Lier</a:t>
            </a:r>
            <a:r>
              <a:rPr lang="es-ES" sz="2600" dirty="0">
                <a:latin typeface="Cambria" panose="02040503050406030204" pitchFamily="18" charset="0"/>
              </a:rPr>
              <a:t>, J., </a:t>
            </a:r>
            <a:r>
              <a:rPr lang="es-ES" sz="2600" dirty="0" err="1">
                <a:latin typeface="Cambria" panose="02040503050406030204" pitchFamily="18" charset="0"/>
              </a:rPr>
              <a:t>Zeeman</a:t>
            </a:r>
            <a:r>
              <a:rPr lang="es-ES" sz="2600" dirty="0">
                <a:latin typeface="Cambria" panose="02040503050406030204" pitchFamily="18" charset="0"/>
              </a:rPr>
              <a:t>, G., &amp; Pol, L. (1997). </a:t>
            </a:r>
            <a:r>
              <a:rPr lang="en-US" sz="2600" dirty="0">
                <a:latin typeface="Cambria" panose="02040503050406030204" pitchFamily="18" charset="0"/>
              </a:rPr>
              <a:t>Advanced anaerobic wastewater treatment in the near future. </a:t>
            </a:r>
            <a:r>
              <a:rPr lang="en-US" sz="2600" i="1" dirty="0">
                <a:latin typeface="Cambria" panose="02040503050406030204" pitchFamily="18" charset="0"/>
              </a:rPr>
              <a:t>Water Science and Technology, 35(10)</a:t>
            </a:r>
            <a:r>
              <a:rPr lang="en-US" sz="2600" dirty="0">
                <a:latin typeface="Cambria" panose="02040503050406030204" pitchFamily="18" charset="0"/>
              </a:rPr>
              <a:t>, 5-12.</a:t>
            </a:r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latin typeface="Cambria" panose="02040503050406030204" pitchFamily="18" charset="0"/>
              </a:rPr>
              <a:t>Metcalf &amp; Eddy. (2002). </a:t>
            </a:r>
            <a:r>
              <a:rPr lang="en-US" sz="2600" i="1" dirty="0">
                <a:latin typeface="Cambria" panose="02040503050406030204" pitchFamily="18" charset="0"/>
              </a:rPr>
              <a:t>Wastewater engineering: treatment disposal reuse</a:t>
            </a:r>
            <a:r>
              <a:rPr lang="en-US" sz="2600" dirty="0">
                <a:latin typeface="Cambria" panose="02040503050406030204" pitchFamily="18" charset="0"/>
              </a:rPr>
              <a:t> ( 4th ed. ed.). </a:t>
            </a:r>
            <a:r>
              <a:rPr lang="es-ES" sz="2600" dirty="0">
                <a:latin typeface="Cambria" panose="02040503050406030204" pitchFamily="18" charset="0"/>
              </a:rPr>
              <a:t>New York: McGraw-Hill.</a:t>
            </a:r>
            <a:endParaRPr lang="es-PY" sz="2600" dirty="0">
              <a:latin typeface="Cambria" panose="02040503050406030204" pitchFamily="18" charset="0"/>
            </a:endParaRPr>
          </a:p>
          <a:p>
            <a:pPr marL="315365" indent="-315365" algn="l" defTabSz="563569" eaLnBrk="0" hangingPunct="0">
              <a:lnSpc>
                <a:spcPct val="95000"/>
              </a:lnSpc>
              <a:buFont typeface="Symbol" pitchFamily="18" charset="2"/>
              <a:buAutoNum type="arabicPeriod"/>
            </a:pPr>
            <a:endParaRPr lang="es-PY" sz="2575" b="1" dirty="0">
              <a:latin typeface="Times New Roman" pitchFamily="18" charset="0"/>
            </a:endParaRPr>
          </a:p>
        </p:txBody>
      </p:sp>
      <p:sp>
        <p:nvSpPr>
          <p:cNvPr id="39" name="Text Box 40"/>
          <p:cNvSpPr txBox="1">
            <a:spLocks noChangeArrowheads="1"/>
          </p:cNvSpPr>
          <p:nvPr/>
        </p:nvSpPr>
        <p:spPr bwMode="auto">
          <a:xfrm>
            <a:off x="15785860" y="30771249"/>
            <a:ext cx="13359288" cy="5027397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56258" tIns="28128" rIns="56258" bIns="28128">
            <a:spAutoFit/>
          </a:bodyPr>
          <a:lstStyle/>
          <a:p>
            <a:pPr defTabSz="563569" eaLnBrk="0" hangingPunct="0">
              <a:lnSpc>
                <a:spcPct val="95000"/>
              </a:lnSpc>
            </a:pPr>
            <a:r>
              <a:rPr lang="es-ES_tradnl" altLang="pt-BR" sz="3400" dirty="0">
                <a:latin typeface="Cambria" pitchFamily="18" charset="0"/>
              </a:rPr>
              <a:t>Se recomienda texto tipo oración, Cambria N° 34 </a:t>
            </a:r>
            <a:r>
              <a:rPr lang="es-PY" sz="3400" dirty="0" smtClean="0">
                <a:latin typeface="Cambria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s-PY" sz="1839" dirty="0">
              <a:latin typeface="Times New Roman" pitchFamily="18" charset="0"/>
            </a:endParaRPr>
          </a:p>
        </p:txBody>
      </p:sp>
      <p:sp>
        <p:nvSpPr>
          <p:cNvPr id="40" name="Text Box 42"/>
          <p:cNvSpPr txBox="1">
            <a:spLocks noChangeArrowheads="1"/>
          </p:cNvSpPr>
          <p:nvPr/>
        </p:nvSpPr>
        <p:spPr bwMode="auto">
          <a:xfrm>
            <a:off x="525612" y="8187619"/>
            <a:ext cx="1424406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altLang="en-US" sz="4400" b="1" dirty="0" err="1">
                <a:latin typeface="Cambria" pitchFamily="18" charset="0"/>
              </a:rPr>
              <a:t>Introducc</a:t>
            </a:r>
            <a:r>
              <a:rPr lang="en-US" altLang="en-US" sz="4400" b="1" dirty="0" err="1">
                <a:latin typeface="Cambria" pitchFamily="18" charset="0"/>
              </a:rPr>
              <a:t>ión</a:t>
            </a:r>
            <a:r>
              <a:rPr lang="en-US" altLang="en-US" sz="4400" b="1" dirty="0">
                <a:latin typeface="Cambria" pitchFamily="18" charset="0"/>
              </a:rPr>
              <a:t> (Cambria </a:t>
            </a:r>
            <a:r>
              <a:rPr lang="en-US" altLang="en-US" sz="4400" b="1" dirty="0" err="1">
                <a:latin typeface="Cambria" pitchFamily="18" charset="0"/>
              </a:rPr>
              <a:t>Negritas</a:t>
            </a:r>
            <a:r>
              <a:rPr lang="en-US" altLang="en-US" sz="4400" b="1" dirty="0">
                <a:latin typeface="Cambria" pitchFamily="18" charset="0"/>
              </a:rPr>
              <a:t> N°44)</a:t>
            </a:r>
            <a:endParaRPr lang="es-ES_tradnl" altLang="en-US" sz="4400" b="1" dirty="0">
              <a:latin typeface="Cambria" pitchFamily="18" charset="0"/>
            </a:endParaRPr>
          </a:p>
        </p:txBody>
      </p:sp>
      <p:sp>
        <p:nvSpPr>
          <p:cNvPr id="41" name="Text Box 43"/>
          <p:cNvSpPr txBox="1">
            <a:spLocks noChangeArrowheads="1"/>
          </p:cNvSpPr>
          <p:nvPr/>
        </p:nvSpPr>
        <p:spPr bwMode="auto">
          <a:xfrm>
            <a:off x="15451512" y="8200760"/>
            <a:ext cx="1424406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036966">
              <a:spcBef>
                <a:spcPct val="50000"/>
              </a:spcBef>
            </a:pPr>
            <a:r>
              <a:rPr lang="es-ES_tradnl" altLang="pt-BR" sz="4400" b="1" dirty="0">
                <a:latin typeface="Cambria" pitchFamily="18" charset="0"/>
              </a:rPr>
              <a:t>Resultados y Discusión </a:t>
            </a:r>
            <a:r>
              <a:rPr lang="en-US" altLang="en-US" sz="4400" b="1" dirty="0">
                <a:latin typeface="Cambria" pitchFamily="18" charset="0"/>
              </a:rPr>
              <a:t>(Cambria </a:t>
            </a:r>
            <a:r>
              <a:rPr lang="en-US" altLang="en-US" sz="4400" b="1" dirty="0" err="1">
                <a:latin typeface="Cambria" pitchFamily="18" charset="0"/>
              </a:rPr>
              <a:t>Negritas</a:t>
            </a:r>
            <a:r>
              <a:rPr lang="en-US" altLang="en-US" sz="4400" b="1" dirty="0">
                <a:latin typeface="Cambria" pitchFamily="18" charset="0"/>
              </a:rPr>
              <a:t> 44</a:t>
            </a:r>
            <a:r>
              <a:rPr lang="en-US" altLang="en-US" sz="4400" b="1" dirty="0" smtClean="0">
                <a:latin typeface="Cambria" pitchFamily="18" charset="0"/>
              </a:rPr>
              <a:t>)</a:t>
            </a:r>
            <a:endParaRPr lang="es-PY" sz="7525" b="1" dirty="0"/>
          </a:p>
        </p:txBody>
      </p:sp>
      <p:sp>
        <p:nvSpPr>
          <p:cNvPr id="46" name="Text Box 36"/>
          <p:cNvSpPr txBox="1">
            <a:spLocks noChangeArrowheads="1"/>
          </p:cNvSpPr>
          <p:nvPr/>
        </p:nvSpPr>
        <p:spPr bwMode="auto">
          <a:xfrm>
            <a:off x="16022298" y="16462199"/>
            <a:ext cx="13227885" cy="872116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56258" tIns="28128" rIns="56258" bIns="28128">
            <a:spAutoFit/>
          </a:bodyPr>
          <a:lstStyle/>
          <a:p>
            <a:pPr defTabSz="563569" eaLnBrk="0" hangingPunct="0">
              <a:lnSpc>
                <a:spcPct val="95000"/>
              </a:lnSpc>
            </a:pPr>
            <a:r>
              <a:rPr lang="es-ES_tradnl" altLang="pt-BR" sz="3200" dirty="0">
                <a:latin typeface="Cambria" pitchFamily="18" charset="0"/>
              </a:rPr>
              <a:t>Se recomienda texto tipo oración, Cambria </a:t>
            </a:r>
            <a:r>
              <a:rPr lang="es-ES_tradnl" altLang="pt-BR" sz="2800" dirty="0">
                <a:latin typeface="Cambria" pitchFamily="18" charset="0"/>
              </a:rPr>
              <a:t>N° 34 </a:t>
            </a:r>
            <a:r>
              <a:rPr lang="es-PY" sz="3200" dirty="0">
                <a:latin typeface="Cambria" pitchFamily="18" charset="0"/>
              </a:rPr>
              <a:t>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s-PY" sz="3200" b="1" dirty="0">
              <a:latin typeface="Cambria" pitchFamily="18" charset="0"/>
            </a:endParaRPr>
          </a:p>
          <a:p>
            <a:pPr defTabSz="563569" eaLnBrk="0" hangingPunct="0">
              <a:lnSpc>
                <a:spcPct val="95000"/>
              </a:lnSpc>
            </a:pPr>
            <a:r>
              <a:rPr lang="es-PY" sz="2800" dirty="0">
                <a:latin typeface="Cambria" pitchFamily="18" charset="0"/>
              </a:rPr>
              <a:t>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s-PY" sz="2800" b="1" dirty="0">
              <a:latin typeface="Cambria" pitchFamily="18" charset="0"/>
            </a:endParaRPr>
          </a:p>
          <a:p>
            <a:pPr defTabSz="563569" eaLnBrk="0" hangingPunct="0">
              <a:lnSpc>
                <a:spcPct val="95000"/>
              </a:lnSpc>
            </a:pPr>
            <a:r>
              <a:rPr lang="es-PY" sz="2800" dirty="0" smtClean="0">
                <a:latin typeface="Cambria" pitchFamily="18" charset="0"/>
              </a:rPr>
              <a:t>yyyyyyyyyyyyyyyyyyyyyyyyyyyyyyyyyyyyyyyyyyyyyyyyyyyyyyyyyyyyyyyyyyyyyyyyyyyyyyyyyYyyyyyyyyyyyyyyyyyyyyyyyyyyyyyyyyyyyyyyyyyyyyyyyyyyyyyyyyyyyyyyxxx</a:t>
            </a:r>
            <a:endParaRPr lang="es-PY" sz="2943" b="1" dirty="0" smtClean="0">
              <a:latin typeface="Times New Roman" pitchFamily="18" charset="0"/>
            </a:endParaRPr>
          </a:p>
          <a:p>
            <a:pPr algn="l" defTabSz="563569" eaLnBrk="0" hangingPunct="0"/>
            <a:endParaRPr lang="es-PY" sz="2207" dirty="0">
              <a:latin typeface="Times New Roman" pitchFamily="18" charset="0"/>
            </a:endParaRPr>
          </a:p>
        </p:txBody>
      </p:sp>
      <p:pic>
        <p:nvPicPr>
          <p:cNvPr id="48" name="Imagen 4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13767" y="10024895"/>
            <a:ext cx="9420225" cy="5267325"/>
          </a:xfrm>
          <a:prstGeom prst="rect">
            <a:avLst/>
          </a:prstGeom>
        </p:spPr>
      </p:pic>
      <p:pic>
        <p:nvPicPr>
          <p:cNvPr id="49" name="Imagen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218284" y="25098491"/>
            <a:ext cx="7955700" cy="3626584"/>
          </a:xfrm>
          <a:prstGeom prst="rect">
            <a:avLst/>
          </a:prstGeom>
        </p:spPr>
      </p:pic>
      <p:pic>
        <p:nvPicPr>
          <p:cNvPr id="20" name="19 Imagen" descr="LOGO CITTI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00272" y="1317044"/>
            <a:ext cx="6265328" cy="2540580"/>
          </a:xfrm>
          <a:prstGeom prst="rect">
            <a:avLst/>
          </a:prstGeom>
        </p:spPr>
      </p:pic>
      <p:pic>
        <p:nvPicPr>
          <p:cNvPr id="21" name="20 Imagen" descr="UC AP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98191" y="1228725"/>
            <a:ext cx="3898441" cy="2530082"/>
          </a:xfrm>
          <a:prstGeom prst="rect">
            <a:avLst/>
          </a:prstGeom>
        </p:spPr>
      </p:pic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18268793" y="28309497"/>
            <a:ext cx="7905191" cy="132375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56258" tIns="28128" rIns="56258" bIns="28128">
            <a:spAutoFit/>
          </a:bodyPr>
          <a:lstStyle/>
          <a:p>
            <a:pPr algn="l" defTabSz="563569" eaLnBrk="0" hangingPunct="0">
              <a:lnSpc>
                <a:spcPct val="95000"/>
              </a:lnSpc>
            </a:pPr>
            <a:endParaRPr lang="es-PY" sz="2943" dirty="0" smtClean="0">
              <a:latin typeface="Times New Roman" pitchFamily="18" charset="0"/>
            </a:endParaRPr>
          </a:p>
          <a:p>
            <a:pPr algn="ctr" defTabSz="563569" eaLnBrk="0" hangingPunct="0">
              <a:lnSpc>
                <a:spcPct val="95000"/>
              </a:lnSpc>
            </a:pPr>
            <a:r>
              <a:rPr lang="es-PY" sz="3400" dirty="0" smtClean="0">
                <a:latin typeface="Cambria" pitchFamily="18" charset="0"/>
              </a:rPr>
              <a:t>Figura 1: Tabla periódica (Cambria 34).</a:t>
            </a:r>
            <a:endParaRPr lang="es-PY" sz="3400" b="1" dirty="0" smtClean="0">
              <a:latin typeface="Cambria" pitchFamily="18" charset="0"/>
            </a:endParaRPr>
          </a:p>
          <a:p>
            <a:pPr algn="l" defTabSz="563569" eaLnBrk="0" hangingPunct="0"/>
            <a:endParaRPr lang="es-PY" sz="2207" dirty="0">
              <a:latin typeface="Times New Roman" pitchFamily="18" charset="0"/>
            </a:endParaRPr>
          </a:p>
        </p:txBody>
      </p:sp>
      <p:sp>
        <p:nvSpPr>
          <p:cNvPr id="23" name="Text Box 1416"/>
          <p:cNvSpPr txBox="1">
            <a:spLocks noChangeArrowheads="1"/>
          </p:cNvSpPr>
          <p:nvPr/>
        </p:nvSpPr>
        <p:spPr bwMode="auto">
          <a:xfrm>
            <a:off x="473050" y="5107586"/>
            <a:ext cx="29329111" cy="576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964" tIns="41482" rIns="82964" bIns="41482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pt-BR" sz="3200" b="1" dirty="0">
                <a:latin typeface="Cambria" pitchFamily="18" charset="0"/>
              </a:rPr>
              <a:t>(</a:t>
            </a:r>
            <a:r>
              <a:rPr lang="en-US" altLang="pt-BR" sz="3200" b="1" dirty="0" err="1">
                <a:latin typeface="Cambria" pitchFamily="18" charset="0"/>
              </a:rPr>
              <a:t>Autores</a:t>
            </a:r>
            <a:r>
              <a:rPr lang="en-US" altLang="pt-BR" sz="3200" b="1" dirty="0">
                <a:latin typeface="Cambria" pitchFamily="18" charset="0"/>
              </a:rPr>
              <a:t>, Cambria </a:t>
            </a:r>
            <a:r>
              <a:rPr lang="en-US" altLang="pt-BR" sz="3200" b="1" dirty="0" err="1">
                <a:latin typeface="Cambria" pitchFamily="18" charset="0"/>
              </a:rPr>
              <a:t>Negritas</a:t>
            </a:r>
            <a:r>
              <a:rPr lang="en-US" altLang="pt-BR" sz="3200" b="1" dirty="0">
                <a:latin typeface="Cambria" pitchFamily="18" charset="0"/>
              </a:rPr>
              <a:t> N°. 32</a:t>
            </a:r>
            <a:r>
              <a:rPr lang="en-US" altLang="pt-BR" sz="3200" b="1" dirty="0" smtClean="0">
                <a:latin typeface="Cambria" pitchFamily="18" charset="0"/>
              </a:rPr>
              <a:t>)</a:t>
            </a:r>
            <a:endParaRPr lang="en-US" altLang="pt-BR" sz="3200" b="1" baseline="30000" dirty="0">
              <a:latin typeface="Book Antiqua" pitchFamily="18" charset="0"/>
            </a:endParaRPr>
          </a:p>
        </p:txBody>
      </p:sp>
      <p:sp>
        <p:nvSpPr>
          <p:cNvPr id="24" name="Text Box 194"/>
          <p:cNvSpPr txBox="1">
            <a:spLocks noChangeArrowheads="1"/>
          </p:cNvSpPr>
          <p:nvPr/>
        </p:nvSpPr>
        <p:spPr bwMode="auto">
          <a:xfrm>
            <a:off x="525612" y="6195023"/>
            <a:ext cx="29276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PY" altLang="pt-BR" sz="3200" b="1" dirty="0" smtClean="0">
                <a:latin typeface="Cambria" pitchFamily="18" charset="0"/>
              </a:rPr>
              <a:t>Facultad </a:t>
            </a:r>
            <a:r>
              <a:rPr lang="es-ES_tradnl" altLang="pt-BR" sz="3200" b="1" dirty="0" smtClean="0">
                <a:latin typeface="Cambria" pitchFamily="18" charset="0"/>
              </a:rPr>
              <a:t>(</a:t>
            </a:r>
            <a:r>
              <a:rPr lang="en-US" altLang="pt-BR" sz="3200" b="1" dirty="0">
                <a:latin typeface="Cambria" pitchFamily="18" charset="0"/>
              </a:rPr>
              <a:t>Cambria </a:t>
            </a:r>
            <a:r>
              <a:rPr lang="en-US" altLang="pt-BR" sz="3200" b="1" dirty="0" err="1">
                <a:latin typeface="Cambria" pitchFamily="18" charset="0"/>
              </a:rPr>
              <a:t>Negritas</a:t>
            </a:r>
            <a:r>
              <a:rPr lang="en-US" altLang="pt-BR" sz="3200" b="1" dirty="0">
                <a:latin typeface="Cambria" pitchFamily="18" charset="0"/>
              </a:rPr>
              <a:t> </a:t>
            </a:r>
            <a:r>
              <a:rPr lang="es-ES_tradnl" altLang="pt-BR" sz="3200" b="1" dirty="0">
                <a:latin typeface="Cambria" pitchFamily="18" charset="0"/>
              </a:rPr>
              <a:t>N°. 32)</a:t>
            </a:r>
          </a:p>
        </p:txBody>
      </p:sp>
      <p:sp>
        <p:nvSpPr>
          <p:cNvPr id="25" name="Text Box 1416"/>
          <p:cNvSpPr txBox="1">
            <a:spLocks noChangeArrowheads="1"/>
          </p:cNvSpPr>
          <p:nvPr/>
        </p:nvSpPr>
        <p:spPr bwMode="auto">
          <a:xfrm>
            <a:off x="6761088" y="2768789"/>
            <a:ext cx="15000995" cy="1284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964" tIns="41482" rIns="82964" bIns="41482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pt-BR" sz="5000" b="1" dirty="0" err="1">
                <a:latin typeface="Cambria" pitchFamily="18" charset="0"/>
              </a:rPr>
              <a:t>Título</a:t>
            </a:r>
            <a:r>
              <a:rPr lang="en-US" altLang="pt-BR" sz="5000" b="1" dirty="0">
                <a:latin typeface="Cambria" pitchFamily="18" charset="0"/>
              </a:rPr>
              <a:t> del </a:t>
            </a:r>
            <a:r>
              <a:rPr lang="en-US" altLang="pt-BR" sz="5000" b="1" dirty="0" err="1">
                <a:latin typeface="Cambria" pitchFamily="18" charset="0"/>
              </a:rPr>
              <a:t>Trabajo</a:t>
            </a:r>
            <a:r>
              <a:rPr lang="en-US" altLang="pt-BR" sz="5000" b="1" dirty="0">
                <a:latin typeface="Cambria" pitchFamily="18" charset="0"/>
              </a:rPr>
              <a:t>  </a:t>
            </a:r>
            <a:r>
              <a:rPr lang="en-US" altLang="pt-BR" sz="2800" b="1" dirty="0">
                <a:latin typeface="Cambria" pitchFamily="18" charset="0"/>
              </a:rPr>
              <a:t>(Cambria </a:t>
            </a:r>
            <a:r>
              <a:rPr lang="en-US" altLang="pt-BR" sz="2800" b="1" dirty="0" err="1">
                <a:latin typeface="Cambria" pitchFamily="18" charset="0"/>
              </a:rPr>
              <a:t>Negritas</a:t>
            </a:r>
            <a:r>
              <a:rPr lang="en-US" altLang="pt-BR" sz="2800" b="1" dirty="0">
                <a:latin typeface="Cambria" pitchFamily="18" charset="0"/>
              </a:rPr>
              <a:t> N°. </a:t>
            </a:r>
            <a:r>
              <a:rPr lang="en-US" altLang="pt-BR" sz="2800" b="1" dirty="0" smtClean="0">
                <a:latin typeface="Cambria" pitchFamily="18" charset="0"/>
              </a:rPr>
              <a:t>50. </a:t>
            </a:r>
            <a:r>
              <a:rPr lang="en-US" altLang="pt-BR" sz="2800" b="1" dirty="0" err="1">
                <a:latin typeface="Cambria" pitchFamily="18" charset="0"/>
              </a:rPr>
              <a:t>Cada</a:t>
            </a:r>
            <a:r>
              <a:rPr lang="en-US" altLang="pt-BR" sz="2800" b="1" dirty="0">
                <a:latin typeface="Cambria" pitchFamily="18" charset="0"/>
              </a:rPr>
              <a:t> </a:t>
            </a:r>
            <a:r>
              <a:rPr lang="en-US" altLang="pt-BR" sz="2800" b="1" dirty="0" err="1">
                <a:latin typeface="Cambria" pitchFamily="18" charset="0"/>
              </a:rPr>
              <a:t>Palabra</a:t>
            </a:r>
            <a:r>
              <a:rPr lang="en-US" altLang="pt-BR" sz="2800" b="1" dirty="0">
                <a:latin typeface="Cambria" pitchFamily="18" charset="0"/>
              </a:rPr>
              <a:t> en </a:t>
            </a:r>
            <a:r>
              <a:rPr lang="en-US" altLang="pt-BR" sz="2800" b="1" dirty="0" err="1">
                <a:latin typeface="Cambria" pitchFamily="18" charset="0"/>
              </a:rPr>
              <a:t>Mayúscula</a:t>
            </a:r>
            <a:r>
              <a:rPr lang="en-US" altLang="pt-BR" sz="2800" b="1" dirty="0">
                <a:latin typeface="Cambria" pitchFamily="18" charset="0"/>
              </a:rPr>
              <a:t> </a:t>
            </a:r>
            <a:r>
              <a:rPr lang="en-US" altLang="pt-BR" sz="2800" b="1" dirty="0" err="1">
                <a:latin typeface="Cambria" pitchFamily="18" charset="0"/>
              </a:rPr>
              <a:t>Excepto</a:t>
            </a:r>
            <a:r>
              <a:rPr lang="en-US" altLang="pt-BR" sz="2800" b="1" dirty="0">
                <a:latin typeface="Cambria" pitchFamily="18" charset="0"/>
              </a:rPr>
              <a:t> </a:t>
            </a:r>
            <a:r>
              <a:rPr lang="en-US" altLang="pt-BR" sz="2800" b="1" dirty="0" err="1">
                <a:latin typeface="Cambria" pitchFamily="18" charset="0"/>
              </a:rPr>
              <a:t>Nexos</a:t>
            </a:r>
            <a:r>
              <a:rPr lang="en-US" altLang="pt-BR" sz="2800" b="1" dirty="0">
                <a:latin typeface="Cambria" pitchFamily="18" charset="0"/>
              </a:rPr>
              <a:t>, </a:t>
            </a:r>
            <a:r>
              <a:rPr lang="en-US" altLang="pt-BR" sz="2800" b="1" dirty="0" err="1">
                <a:latin typeface="Cambria" pitchFamily="18" charset="0"/>
              </a:rPr>
              <a:t>Conectores</a:t>
            </a:r>
            <a:r>
              <a:rPr lang="en-US" altLang="pt-BR" sz="2800" b="1" dirty="0">
                <a:latin typeface="Cambria" pitchFamily="18" charset="0"/>
              </a:rPr>
              <a:t> y </a:t>
            </a:r>
            <a:r>
              <a:rPr lang="en-US" altLang="pt-BR" sz="2800" b="1" dirty="0" err="1">
                <a:latin typeface="Cambria" pitchFamily="18" charset="0"/>
              </a:rPr>
              <a:t>Pronombres</a:t>
            </a:r>
            <a:r>
              <a:rPr lang="en-US" altLang="pt-BR" sz="2800" b="1" dirty="0" smtClean="0">
                <a:latin typeface="Cambria" pitchFamily="18" charset="0"/>
              </a:rPr>
              <a:t>)</a:t>
            </a:r>
            <a:endParaRPr lang="en-US" altLang="pt-BR" sz="5400" b="1" baseline="30000" dirty="0">
              <a:latin typeface="Cambria" pitchFamily="18" charset="0"/>
            </a:endParaRPr>
          </a:p>
        </p:txBody>
      </p:sp>
      <p:sp>
        <p:nvSpPr>
          <p:cNvPr id="26" name="Text Box 1416"/>
          <p:cNvSpPr txBox="1">
            <a:spLocks noChangeArrowheads="1"/>
          </p:cNvSpPr>
          <p:nvPr/>
        </p:nvSpPr>
        <p:spPr bwMode="auto">
          <a:xfrm>
            <a:off x="473050" y="4415435"/>
            <a:ext cx="29329111" cy="637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964" tIns="41482" rIns="82964" bIns="41482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pt-BR" sz="3600" i="1" dirty="0">
                <a:latin typeface="Cambria" pitchFamily="18" charset="0"/>
              </a:rPr>
              <a:t>(</a:t>
            </a:r>
            <a:r>
              <a:rPr lang="en-US" altLang="pt-BR" sz="3600" i="1" dirty="0" err="1">
                <a:latin typeface="Cambria" pitchFamily="18" charset="0"/>
              </a:rPr>
              <a:t>Tipo</a:t>
            </a:r>
            <a:r>
              <a:rPr lang="en-US" altLang="pt-BR" sz="3600" i="1" dirty="0">
                <a:latin typeface="Cambria" pitchFamily="18" charset="0"/>
              </a:rPr>
              <a:t> de </a:t>
            </a:r>
            <a:r>
              <a:rPr lang="en-US" altLang="pt-BR" sz="3600" i="1" dirty="0" err="1">
                <a:latin typeface="Cambria" pitchFamily="18" charset="0"/>
              </a:rPr>
              <a:t>Trabajo</a:t>
            </a:r>
            <a:r>
              <a:rPr lang="en-US" altLang="pt-BR" sz="3600" i="1" dirty="0">
                <a:latin typeface="Cambria" pitchFamily="18" charset="0"/>
              </a:rPr>
              <a:t>: TFG/</a:t>
            </a:r>
            <a:r>
              <a:rPr lang="en-US" altLang="pt-BR" sz="3600" i="1" dirty="0" err="1">
                <a:latin typeface="Cambria" pitchFamily="18" charset="0"/>
              </a:rPr>
              <a:t>Proyecto</a:t>
            </a:r>
            <a:r>
              <a:rPr lang="en-US" altLang="pt-BR" sz="3600" i="1" dirty="0">
                <a:latin typeface="Cambria" pitchFamily="18" charset="0"/>
              </a:rPr>
              <a:t> en </a:t>
            </a:r>
            <a:r>
              <a:rPr lang="en-US" altLang="pt-BR" sz="3600" i="1" dirty="0" err="1">
                <a:latin typeface="Cambria" pitchFamily="18" charset="0"/>
              </a:rPr>
              <a:t>ejecución</a:t>
            </a:r>
            <a:r>
              <a:rPr lang="en-US" altLang="pt-BR" sz="3600" i="1" dirty="0">
                <a:latin typeface="Cambria" pitchFamily="18" charset="0"/>
              </a:rPr>
              <a:t>/</a:t>
            </a:r>
            <a:r>
              <a:rPr lang="en-US" altLang="pt-BR" sz="3600" i="1" dirty="0" err="1">
                <a:latin typeface="Cambria" pitchFamily="18" charset="0"/>
              </a:rPr>
              <a:t>monografía</a:t>
            </a:r>
            <a:r>
              <a:rPr lang="en-US" altLang="pt-BR" sz="3600" i="1" dirty="0">
                <a:latin typeface="Cambria" pitchFamily="18" charset="0"/>
              </a:rPr>
              <a:t>, </a:t>
            </a:r>
            <a:r>
              <a:rPr lang="en-US" altLang="pt-BR" sz="3600" i="1" dirty="0" smtClean="0">
                <a:latin typeface="Cambria" pitchFamily="18" charset="0"/>
              </a:rPr>
              <a:t>Cambria </a:t>
            </a:r>
            <a:r>
              <a:rPr lang="en-US" altLang="pt-BR" sz="3600" i="1" dirty="0" err="1" smtClean="0">
                <a:latin typeface="Cambria" pitchFamily="18" charset="0"/>
              </a:rPr>
              <a:t>Cursiva</a:t>
            </a:r>
            <a:r>
              <a:rPr lang="en-US" altLang="pt-BR" sz="3600" i="1" dirty="0" smtClean="0">
                <a:latin typeface="Cambria" pitchFamily="18" charset="0"/>
              </a:rPr>
              <a:t> N</a:t>
            </a:r>
            <a:r>
              <a:rPr lang="en-US" altLang="pt-BR" sz="3600" i="1" dirty="0">
                <a:latin typeface="Cambria" pitchFamily="18" charset="0"/>
              </a:rPr>
              <a:t>°. 36</a:t>
            </a:r>
            <a:r>
              <a:rPr lang="en-US" altLang="pt-BR" sz="3600" i="1" dirty="0" smtClean="0">
                <a:latin typeface="Cambria" pitchFamily="18" charset="0"/>
              </a:rPr>
              <a:t>)</a:t>
            </a:r>
            <a:endParaRPr lang="en-US" altLang="pt-BR" sz="3600" i="1" baseline="30000" dirty="0">
              <a:latin typeface="Cambria" pitchFamily="18" charset="0"/>
            </a:endParaRPr>
          </a:p>
        </p:txBody>
      </p:sp>
      <p:sp>
        <p:nvSpPr>
          <p:cNvPr id="27" name="Text Box 1416"/>
          <p:cNvSpPr txBox="1">
            <a:spLocks noChangeArrowheads="1"/>
          </p:cNvSpPr>
          <p:nvPr/>
        </p:nvSpPr>
        <p:spPr bwMode="auto">
          <a:xfrm>
            <a:off x="473050" y="5675910"/>
            <a:ext cx="29329112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964" tIns="41482" rIns="82964" bIns="41482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pt-BR" sz="3200" b="1" dirty="0">
                <a:latin typeface="Cambria" pitchFamily="18" charset="0"/>
              </a:rPr>
              <a:t>(</a:t>
            </a:r>
            <a:r>
              <a:rPr lang="en-US" altLang="pt-BR" sz="3200" dirty="0">
                <a:latin typeface="Cambria" pitchFamily="18" charset="0"/>
              </a:rPr>
              <a:t>e-mail, Cambria </a:t>
            </a:r>
            <a:r>
              <a:rPr lang="en-US" altLang="pt-BR" sz="3200" dirty="0" smtClean="0">
                <a:latin typeface="Cambria" pitchFamily="18" charset="0"/>
              </a:rPr>
              <a:t>N</a:t>
            </a:r>
            <a:r>
              <a:rPr lang="en-US" altLang="pt-BR" sz="3200" dirty="0">
                <a:latin typeface="Cambria" pitchFamily="18" charset="0"/>
              </a:rPr>
              <a:t>°. </a:t>
            </a:r>
            <a:r>
              <a:rPr lang="en-US" altLang="pt-BR" sz="3200" dirty="0" smtClean="0">
                <a:latin typeface="Cambria" pitchFamily="18" charset="0"/>
              </a:rPr>
              <a:t>32</a:t>
            </a:r>
            <a:r>
              <a:rPr lang="en-US" altLang="pt-BR" sz="3200" b="1" dirty="0" smtClean="0">
                <a:latin typeface="Cambria" pitchFamily="18" charset="0"/>
              </a:rPr>
              <a:t>)</a:t>
            </a:r>
            <a:endParaRPr lang="en-US" altLang="pt-BR" sz="3200" b="1" baseline="30000" dirty="0">
              <a:latin typeface="Book Antiqua" pitchFamily="18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736620" y="17508627"/>
            <a:ext cx="13735976" cy="6612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036966" eaLnBrk="0" hangingPunct="0">
              <a:lnSpc>
                <a:spcPct val="95000"/>
              </a:lnSpc>
            </a:pPr>
            <a:r>
              <a:rPr lang="es-PY" sz="3800" b="1" dirty="0" smtClean="0">
                <a:latin typeface="Cambria" pitchFamily="18" charset="0"/>
              </a:rPr>
              <a:t>Subtitulo (Cambria 38).</a:t>
            </a:r>
            <a:endParaRPr lang="es-PY" sz="3800" b="1" dirty="0">
              <a:latin typeface="Cambria" pitchFamily="18" charset="0"/>
            </a:endParaRPr>
          </a:p>
          <a:p>
            <a:pPr algn="l" defTabSz="4036966" eaLnBrk="0" hangingPunct="0">
              <a:lnSpc>
                <a:spcPct val="95000"/>
              </a:lnSpc>
            </a:pPr>
            <a:endParaRPr lang="es-PY" sz="3400" dirty="0" smtClean="0">
              <a:latin typeface="Cambria" pitchFamily="18" charset="0"/>
            </a:endParaRPr>
          </a:p>
          <a:p>
            <a:pPr defTabSz="563569" eaLnBrk="0" hangingPunct="0">
              <a:lnSpc>
                <a:spcPct val="95000"/>
              </a:lnSpc>
            </a:pPr>
            <a:r>
              <a:rPr lang="es-ES_tradnl" altLang="pt-BR" sz="3400" dirty="0">
                <a:latin typeface="Cambria" pitchFamily="18" charset="0"/>
              </a:rPr>
              <a:t>Se recomienda texto tipo oración, Cambria </a:t>
            </a:r>
            <a:r>
              <a:rPr lang="es-ES_tradnl" altLang="pt-BR" sz="3200" dirty="0">
                <a:latin typeface="Cambria" pitchFamily="18" charset="0"/>
              </a:rPr>
              <a:t>N° 34 </a:t>
            </a:r>
            <a:r>
              <a:rPr lang="es-PY" sz="3400" dirty="0" smtClean="0">
                <a:latin typeface="Cambria" pitchFamily="18" charset="0"/>
              </a:rPr>
              <a:t>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s-PY" sz="3400" b="1" dirty="0" smtClean="0">
              <a:latin typeface="Cambria" pitchFamily="18" charset="0"/>
            </a:endParaRPr>
          </a:p>
          <a:p>
            <a:pPr algn="l" defTabSz="4036966" eaLnBrk="0" hangingPunct="0">
              <a:lnSpc>
                <a:spcPct val="95000"/>
              </a:lnSpc>
            </a:pPr>
            <a:endParaRPr lang="es-PY" sz="3400" dirty="0" smtClean="0">
              <a:latin typeface="Cambria" pitchFamily="18" charset="0"/>
            </a:endParaRPr>
          </a:p>
          <a:p>
            <a:pPr defTabSz="4036966" eaLnBrk="0" hangingPunct="0">
              <a:lnSpc>
                <a:spcPct val="95000"/>
              </a:lnSpc>
            </a:pPr>
            <a:endParaRPr lang="es-PY" sz="3400" b="1" dirty="0">
              <a:latin typeface="Cambria" pitchFamily="18" charset="0"/>
            </a:endParaRPr>
          </a:p>
        </p:txBody>
      </p:sp>
      <p:sp>
        <p:nvSpPr>
          <p:cNvPr id="42" name="Text Box 42"/>
          <p:cNvSpPr txBox="1">
            <a:spLocks noChangeArrowheads="1"/>
          </p:cNvSpPr>
          <p:nvPr/>
        </p:nvSpPr>
        <p:spPr bwMode="auto">
          <a:xfrm>
            <a:off x="535137" y="16026694"/>
            <a:ext cx="1424406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400" b="1" dirty="0" err="1" smtClean="0">
                <a:latin typeface="Cambria" pitchFamily="18" charset="0"/>
              </a:rPr>
              <a:t>Objetivos</a:t>
            </a:r>
            <a:r>
              <a:rPr lang="en-US" altLang="pt-BR" sz="4400" b="1" dirty="0" smtClean="0">
                <a:latin typeface="Cambria" pitchFamily="18" charset="0"/>
              </a:rPr>
              <a:t> </a:t>
            </a:r>
            <a:r>
              <a:rPr lang="en-US" altLang="en-US" sz="4400" b="1" dirty="0" smtClean="0">
                <a:latin typeface="Cambria" pitchFamily="18" charset="0"/>
              </a:rPr>
              <a:t>(Cambria </a:t>
            </a:r>
            <a:r>
              <a:rPr lang="en-US" altLang="en-US" sz="4400" b="1" dirty="0" err="1">
                <a:latin typeface="Cambria" pitchFamily="18" charset="0"/>
              </a:rPr>
              <a:t>Negritas</a:t>
            </a:r>
            <a:r>
              <a:rPr lang="en-US" altLang="en-US" sz="4400" b="1" dirty="0">
                <a:latin typeface="Cambria" pitchFamily="18" charset="0"/>
              </a:rPr>
              <a:t> N°44)</a:t>
            </a:r>
            <a:endParaRPr lang="es-ES_tradnl" altLang="en-US" sz="4400" b="1" dirty="0">
              <a:latin typeface="Cambria" pitchFamily="18" charset="0"/>
            </a:endParaRPr>
          </a:p>
        </p:txBody>
      </p: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15514207" y="36402048"/>
            <a:ext cx="1424406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altLang="pt-BR" sz="4400" b="1" dirty="0" smtClean="0">
                <a:latin typeface="Cambria" pitchFamily="18" charset="0"/>
              </a:rPr>
              <a:t>Referencias </a:t>
            </a:r>
            <a:r>
              <a:rPr lang="en-US" altLang="en-US" sz="4400" b="1" dirty="0" smtClean="0">
                <a:latin typeface="Cambria" pitchFamily="18" charset="0"/>
              </a:rPr>
              <a:t>(Cambria </a:t>
            </a:r>
            <a:r>
              <a:rPr lang="en-US" altLang="en-US" sz="4400" b="1" dirty="0" err="1">
                <a:latin typeface="Cambria" pitchFamily="18" charset="0"/>
              </a:rPr>
              <a:t>Negritas</a:t>
            </a:r>
            <a:r>
              <a:rPr lang="en-US" altLang="en-US" sz="4400" b="1" dirty="0">
                <a:latin typeface="Cambria" pitchFamily="18" charset="0"/>
              </a:rPr>
              <a:t> 44)</a:t>
            </a:r>
            <a:endParaRPr lang="es-ES_tradnl" altLang="en-US" sz="4400" b="1" dirty="0">
              <a:latin typeface="Cambria" pitchFamily="18" charset="0"/>
            </a:endParaRPr>
          </a:p>
        </p:txBody>
      </p:sp>
      <p:sp>
        <p:nvSpPr>
          <p:cNvPr id="34" name="Text Box 1416"/>
          <p:cNvSpPr txBox="1">
            <a:spLocks noChangeArrowheads="1"/>
          </p:cNvSpPr>
          <p:nvPr/>
        </p:nvSpPr>
        <p:spPr bwMode="auto">
          <a:xfrm>
            <a:off x="5181600" y="839959"/>
            <a:ext cx="18118672" cy="1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964" tIns="41482" rIns="82964" bIns="41482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PY" sz="5000" b="1" dirty="0" smtClean="0">
                <a:latin typeface="Cambria" panose="02040503050406030204" pitchFamily="18" charset="0"/>
              </a:rPr>
              <a:t>Jornada </a:t>
            </a:r>
            <a:r>
              <a:rPr lang="es-PY" sz="5000" b="1" dirty="0">
                <a:latin typeface="Cambria" panose="02040503050406030204" pitchFamily="18" charset="0"/>
              </a:rPr>
              <a:t>de Investigación Universidad Católica “Nuestra Señora de la Asunción” sede Alto Paraná </a:t>
            </a:r>
            <a:r>
              <a:rPr lang="es-PY" sz="5000" b="1" dirty="0" smtClean="0">
                <a:latin typeface="Cambria" panose="02040503050406030204" pitchFamily="18" charset="0"/>
              </a:rPr>
              <a:t>2019</a:t>
            </a:r>
            <a:endParaRPr lang="en-US" altLang="pt-BR" sz="5400" b="1" baseline="30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1437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</TotalTime>
  <Words>298</Words>
  <Application>Microsoft Office PowerPoint</Application>
  <PresentationFormat>Personalizado</PresentationFormat>
  <Paragraphs>34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Pedro</dc:creator>
  <cp:lastModifiedBy>Pedro</cp:lastModifiedBy>
  <cp:revision>14</cp:revision>
  <dcterms:created xsi:type="dcterms:W3CDTF">2017-11-03T19:26:08Z</dcterms:created>
  <dcterms:modified xsi:type="dcterms:W3CDTF">2019-08-06T20:27:28Z</dcterms:modified>
</cp:coreProperties>
</file>